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1" r:id="rId4"/>
  </p:sldMasterIdLst>
  <p:notesMasterIdLst>
    <p:notesMasterId r:id="rId11"/>
  </p:notesMasterIdLst>
  <p:handoutMasterIdLst>
    <p:handoutMasterId r:id="rId12"/>
  </p:handoutMasterIdLst>
  <p:sldIdLst>
    <p:sldId id="256" r:id="rId5"/>
    <p:sldId id="359" r:id="rId6"/>
    <p:sldId id="412" r:id="rId7"/>
    <p:sldId id="413" r:id="rId8"/>
    <p:sldId id="410" r:id="rId9"/>
    <p:sldId id="389" r:id="rId10"/>
  </p:sldIdLst>
  <p:sldSz cx="9144000" cy="6858000" type="screen4x3"/>
  <p:notesSz cx="6724650" cy="97742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administrative" id="{17724F7E-1D40-49BB-BA74-57D4DFA111B8}">
          <p14:sldIdLst>
            <p14:sldId id="256"/>
            <p14:sldId id="359"/>
            <p14:sldId id="412"/>
            <p14:sldId id="413"/>
            <p14:sldId id="410"/>
            <p14:sldId id="38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9" userDrawn="1">
          <p15:clr>
            <a:srgbClr val="A4A3A4"/>
          </p15:clr>
        </p15:guide>
        <p15:guide id="2" pos="211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rome Labbaye" initials="" lastIdx="3" clrIdx="0"/>
  <p:cmAuthor id="1" name="Sebastien Hermary" initials="SH" lastIdx="1" clrIdx="1">
    <p:extLst>
      <p:ext uri="{19B8F6BF-5375-455C-9EA6-DF929625EA0E}">
        <p15:presenceInfo xmlns:p15="http://schemas.microsoft.com/office/powerpoint/2012/main" userId="S-1-5-21-1614895754-776561741-839522115-8266" providerId="AD"/>
      </p:ext>
    </p:extLst>
  </p:cmAuthor>
  <p:cmAuthor id="2" name="Jerome ANDRE" initials="JA" lastIdx="7" clrIdx="2">
    <p:extLst>
      <p:ext uri="{19B8F6BF-5375-455C-9EA6-DF929625EA0E}">
        <p15:presenceInfo xmlns:p15="http://schemas.microsoft.com/office/powerpoint/2012/main" userId="94ebea1ab9b862c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Style moyen 1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41" autoAdjust="0"/>
    <p:restoredTop sz="96340" autoAdjust="0"/>
  </p:normalViewPr>
  <p:slideViewPr>
    <p:cSldViewPr snapToGrid="0" snapToObjects="1">
      <p:cViewPr varScale="1">
        <p:scale>
          <a:sx n="80" d="100"/>
          <a:sy n="80" d="100"/>
        </p:scale>
        <p:origin x="1877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2" d="100"/>
          <a:sy n="82" d="100"/>
        </p:scale>
        <p:origin x="3132" y="84"/>
      </p:cViewPr>
      <p:guideLst>
        <p:guide orient="horz" pos="3079"/>
        <p:guide pos="211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l">
              <a:defRPr sz="1200"/>
            </a:lvl1pPr>
          </a:lstStyle>
          <a:p>
            <a:r>
              <a:rPr lang="fr-FR"/>
              <a:t>Ville de Castelsarrasin - Pôle Petite Enfance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09079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r">
              <a:defRPr sz="1200"/>
            </a:lvl1pPr>
          </a:lstStyle>
          <a:p>
            <a:fld id="{3B8B056D-C5B2-E343-B144-47A9A31A2D03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09079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r">
              <a:defRPr sz="1200"/>
            </a:lvl1pPr>
          </a:lstStyle>
          <a:p>
            <a:fld id="{D094B511-609A-924E-9801-F67BFDC820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6625005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l">
              <a:defRPr sz="1200"/>
            </a:lvl1pPr>
          </a:lstStyle>
          <a:p>
            <a:r>
              <a:rPr lang="fr-FR"/>
              <a:t>Ville de Castelsarrasin - Pôle Petite Enfance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/>
          <a:lstStyle>
            <a:lvl1pPr algn="r">
              <a:defRPr sz="1200"/>
            </a:lvl1pPr>
          </a:lstStyle>
          <a:p>
            <a:fld id="{1A1501AB-6C7C-8C44-B536-2C53AC17F752}" type="datetimeFigureOut">
              <a:rPr lang="fr-FR" smtClean="0"/>
              <a:t>17/09/2025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3425"/>
            <a:ext cx="4886325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79" tIns="45139" rIns="90279" bIns="4513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2465" y="4642763"/>
            <a:ext cx="5379720" cy="4398407"/>
          </a:xfrm>
          <a:prstGeom prst="rect">
            <a:avLst/>
          </a:prstGeom>
        </p:spPr>
        <p:txBody>
          <a:bodyPr vert="horz" lIns="90279" tIns="45139" rIns="90279" bIns="45139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09079" y="9283829"/>
            <a:ext cx="2914015" cy="488712"/>
          </a:xfrm>
          <a:prstGeom prst="rect">
            <a:avLst/>
          </a:prstGeom>
        </p:spPr>
        <p:txBody>
          <a:bodyPr vert="horz" lIns="90279" tIns="45139" rIns="90279" bIns="45139" rtlCol="0" anchor="b"/>
          <a:lstStyle>
            <a:lvl1pPr algn="r">
              <a:defRPr sz="1200"/>
            </a:lvl1pPr>
          </a:lstStyle>
          <a:p>
            <a:fld id="{3969D0E8-67D6-C447-8695-8652326D67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911416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1</a:t>
            </a:fld>
            <a:endParaRPr lang="fr-FR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14F44195-C466-4D8C-9BB0-1F9A2CF90D4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1953346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2</a:t>
            </a:fld>
            <a:endParaRPr lang="fr-FR" dirty="0"/>
          </a:p>
        </p:txBody>
      </p:sp>
      <p:sp>
        <p:nvSpPr>
          <p:cNvPr id="5" name="Espace réservé de l'en-tête 4">
            <a:extLst>
              <a:ext uri="{FF2B5EF4-FFF2-40B4-BE49-F238E27FC236}">
                <a16:creationId xmlns:a16="http://schemas.microsoft.com/office/drawing/2014/main" id="{6CAA906E-250E-4E53-824D-AC74F06CBB8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 dirty="0"/>
              <a:t>Ville de Castelsarrasin - Pôle Petite Enfance</a:t>
            </a:r>
          </a:p>
        </p:txBody>
      </p:sp>
    </p:spTree>
    <p:extLst>
      <p:ext uri="{BB962C8B-B14F-4D97-AF65-F5344CB8AC3E}">
        <p14:creationId xmlns:p14="http://schemas.microsoft.com/office/powerpoint/2010/main" val="3619575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latin typeface="Century Gothic" panose="020B0502020202020204" pitchFamily="34" charset="0"/>
              </a:defRPr>
            </a:lvl1pPr>
          </a:lstStyle>
          <a:p>
            <a:fld id="{DD4F3027-F7CE-455C-8A33-B67854D50F56}" type="datetime1">
              <a:rPr lang="fr-FR" smtClean="0"/>
              <a:t>17/09/2025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534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6BA66EFC-28AA-46B0-98FD-60763ED24AF9}" type="datetime1">
              <a:rPr lang="fr-FR" smtClean="0"/>
              <a:t>17/09/2025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972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8E5D541-FB03-4E18-8D2A-854279D5C778}" type="datetime1">
              <a:rPr lang="fr-FR" smtClean="0"/>
              <a:t>17/09/2025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3590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22050" cy="1107996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019588"/>
            <a:ext cx="5562600" cy="4106575"/>
          </a:xfrm>
        </p:spPr>
        <p:txBody>
          <a:bodyPr>
            <a:normAutofit/>
          </a:bodyPr>
          <a:lstStyle>
            <a:lvl1pPr marL="0" indent="0">
              <a:buNone/>
              <a:defRPr sz="1800" b="0">
                <a:solidFill>
                  <a:srgbClr val="0000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0990" y="1600200"/>
            <a:ext cx="2565810" cy="452596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rgbClr val="FF0000"/>
                </a:solidFill>
              </a:defRPr>
            </a:lvl1pPr>
            <a:lvl2pPr marL="457200" indent="0">
              <a:buNone/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« Nom du groupement »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7620367" y="274638"/>
            <a:ext cx="1066433" cy="1107996"/>
          </a:xfrm>
        </p:spPr>
        <p:txBody>
          <a:bodyPr>
            <a:normAutofit/>
          </a:bodyPr>
          <a:lstStyle>
            <a:lvl1pPr marL="0" indent="0" algn="ctr">
              <a:buNone/>
              <a:defRPr sz="6600">
                <a:solidFill>
                  <a:srgbClr val="0080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 hasCustomPrompt="1"/>
          </p:nvPr>
        </p:nvSpPr>
        <p:spPr>
          <a:xfrm>
            <a:off x="457200" y="1600201"/>
            <a:ext cx="5562600" cy="331196"/>
          </a:xfr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Construction neuve</a:t>
            </a:r>
          </a:p>
        </p:txBody>
      </p:sp>
    </p:spTree>
    <p:extLst>
      <p:ext uri="{BB962C8B-B14F-4D97-AF65-F5344CB8AC3E}">
        <p14:creationId xmlns:p14="http://schemas.microsoft.com/office/powerpoint/2010/main" val="410936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95D784F1-5AD9-4F62-8292-7308DD280AE1}" type="datetime1">
              <a:rPr lang="fr-FR" smtClean="0"/>
              <a:t>17/09/2025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54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792C1B7-0C3A-452B-89C2-D73109875FE5}" type="datetime1">
              <a:rPr lang="fr-FR" smtClean="0"/>
              <a:t>17/09/2025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417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5BC2AE1-5E42-47BD-9CE1-4565A3828CDC}" type="datetime1">
              <a:rPr lang="fr-FR" smtClean="0"/>
              <a:t>17/09/2025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ZoneTexte 7"/>
          <p:cNvSpPr txBox="1"/>
          <p:nvPr userDrawn="1"/>
        </p:nvSpPr>
        <p:spPr>
          <a:xfrm>
            <a:off x="457200" y="1600200"/>
            <a:ext cx="556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Century Gothic" panose="020B0502020202020204" pitchFamily="34" charset="0"/>
              </a:rPr>
              <a:t>XXXXXXXXXXX</a:t>
            </a:r>
          </a:p>
        </p:txBody>
      </p:sp>
    </p:spTree>
    <p:extLst>
      <p:ext uri="{BB962C8B-B14F-4D97-AF65-F5344CB8AC3E}">
        <p14:creationId xmlns:p14="http://schemas.microsoft.com/office/powerpoint/2010/main" val="928032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>
                <a:latin typeface="Century Gothic" panose="020B0502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>
                <a:latin typeface="Century Gothic" panose="020B0502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F724909-0225-4092-AB12-82F856912829}" type="datetime1">
              <a:rPr lang="fr-FR" smtClean="0"/>
              <a:t>17/09/2025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558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EBF84A81-4DD8-4D99-957A-0B059C9A8CDF}" type="datetime1">
              <a:rPr lang="fr-FR" smtClean="0"/>
              <a:t>17/09/2025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252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CC27ECE-CD3A-45D8-BAA3-34CAC617B79C}" type="datetime1">
              <a:rPr lang="fr-FR" smtClean="0"/>
              <a:t>17/09/2025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570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>
                <a:latin typeface="Century Gothic" panose="020B0502020202020204" pitchFamily="34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>
                <a:latin typeface="Century Gothic" panose="020B0502020202020204" pitchFamily="34" charset="0"/>
              </a:defRPr>
            </a:lvl1pPr>
            <a:lvl2pPr>
              <a:defRPr sz="2100">
                <a:latin typeface="Century Gothic" panose="020B0502020202020204" pitchFamily="34" charset="0"/>
              </a:defRPr>
            </a:lvl2pPr>
            <a:lvl3pPr>
              <a:defRPr sz="1800">
                <a:latin typeface="Century Gothic" panose="020B0502020202020204" pitchFamily="34" charset="0"/>
              </a:defRPr>
            </a:lvl3pPr>
            <a:lvl4pPr>
              <a:defRPr sz="1500">
                <a:latin typeface="Century Gothic" panose="020B0502020202020204" pitchFamily="34" charset="0"/>
              </a:defRPr>
            </a:lvl4pPr>
            <a:lvl5pPr>
              <a:defRPr sz="1500">
                <a:latin typeface="Century Gothic" panose="020B0502020202020204" pitchFamily="34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>
                <a:latin typeface="Century Gothic" panose="020B0502020202020204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2A0B685C-16E0-4CFF-825B-DF5680C46CE6}" type="datetime1">
              <a:rPr lang="fr-FR" smtClean="0"/>
              <a:t>17/09/2025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231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>
                <a:latin typeface="Century Gothic" panose="020B0502020202020204" pitchFamily="34" charset="0"/>
              </a:defRPr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>
                <a:latin typeface="Century Gothic" panose="020B0502020202020204" pitchFamily="34" charset="0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>
                <a:latin typeface="Century Gothic" panose="020B0502020202020204" pitchFamily="34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6F7BA20B-1960-44B3-87A5-1897A55F0A4D}" type="datetime1">
              <a:rPr lang="fr-FR" smtClean="0"/>
              <a:t>17/09/2025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146F958B-4CE7-9D48-BF80-272A093E2B49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9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t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ctr"/>
            <a:fld id="{146F958B-4CE7-9D48-BF80-272A093E2B49}" type="slidenum">
              <a:rPr lang="fr-FR" smtClean="0"/>
              <a:pPr algn="ctr"/>
              <a:t>‹N°›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56351"/>
            <a:ext cx="749300" cy="446012"/>
          </a:xfrm>
          <a:prstGeom prst="rect">
            <a:avLst/>
          </a:prstGeom>
        </p:spPr>
      </p:pic>
      <p:pic>
        <p:nvPicPr>
          <p:cNvPr id="8" name="Image 7"/>
          <p:cNvPicPr/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657" y="18281"/>
            <a:ext cx="949643" cy="69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0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661" r:id="rId1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037361"/>
            <a:ext cx="7913076" cy="2357985"/>
          </a:xfrm>
        </p:spPr>
        <p:txBody>
          <a:bodyPr>
            <a:normAutofit/>
          </a:bodyPr>
          <a:lstStyle/>
          <a:p>
            <a:r>
              <a:rPr lang="fr-FR" sz="3600" b="1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Cadre de réponse obligatoire</a:t>
            </a:r>
            <a:br>
              <a:rPr lang="fr-FR" sz="3600" b="1" dirty="0">
                <a:latin typeface="Century Gothic" charset="0"/>
                <a:ea typeface="Century Gothic" charset="0"/>
                <a:cs typeface="Century Gothic" charset="0"/>
              </a:rPr>
            </a:br>
            <a:br>
              <a:rPr lang="fr-FR" sz="3600" b="1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fr-FR" sz="3600" b="1" dirty="0">
                <a:latin typeface="Century Gothic" charset="0"/>
                <a:ea typeface="Century Gothic" charset="0"/>
                <a:cs typeface="Century Gothic" charset="0"/>
              </a:rPr>
              <a:t>Marché d’Assistance technique à Maîtrise d’Ouvrage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7148" y="3552906"/>
            <a:ext cx="8714225" cy="945942"/>
          </a:xfrm>
        </p:spPr>
        <p:txBody>
          <a:bodyPr>
            <a:normAutofit/>
          </a:bodyPr>
          <a:lstStyle/>
          <a:p>
            <a:pPr algn="ctr">
              <a:lnSpc>
                <a:spcPts val="1625"/>
              </a:lnSpc>
            </a:pPr>
            <a:r>
              <a:rPr lang="fr-FR" b="1" dirty="0">
                <a:latin typeface="Calibri" panose="020F0502020204030204" pitchFamily="34" charset="0"/>
                <a:ea typeface="Times New Roman" panose="02020603050405020304" pitchFamily="18" charset="0"/>
              </a:rPr>
              <a:t>Extension et restructuration du Pôle des urgences du Centre Hospitalier de Pellegrin</a:t>
            </a:r>
            <a:endParaRPr lang="fr-FR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200A21-3EBA-4A82-B118-BF0BADA9AB88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FB3CE10E-F891-4F71-8872-B6E829213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4EC2E70-1F2B-DC26-82B7-05BD49B6F2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75" y="373151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3356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3835" y="116382"/>
            <a:ext cx="7413929" cy="929093"/>
          </a:xfrm>
        </p:spPr>
        <p:txBody>
          <a:bodyPr>
            <a:normAutofit/>
          </a:bodyPr>
          <a:lstStyle/>
          <a:p>
            <a:pPr algn="ctr"/>
            <a:r>
              <a:rPr lang="fr-FR" sz="2000" dirty="0">
                <a:latin typeface="Century Gothic" charset="0"/>
                <a:ea typeface="Century Gothic" charset="0"/>
                <a:cs typeface="Century Gothic" charset="0"/>
              </a:rPr>
              <a:t>Mode d’emploi  du cadre de réponse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45512" y="997272"/>
            <a:ext cx="8254605" cy="48581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Le power point est à remettre </a:t>
            </a:r>
            <a:r>
              <a:rPr lang="fr-FR" sz="1400" b="1" u="sng" dirty="0">
                <a:latin typeface="Century Gothic" charset="0"/>
                <a:ea typeface="Century Gothic" charset="0"/>
                <a:cs typeface="Century Gothic" charset="0"/>
              </a:rPr>
              <a:t>impérativement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 au format natif </a:t>
            </a:r>
            <a:r>
              <a:rPr lang="fr-FR" sz="1400" b="1" dirty="0">
                <a:latin typeface="Century Gothic" charset="0"/>
                <a:ea typeface="Century Gothic" charset="0"/>
                <a:cs typeface="Century Gothic" charset="0"/>
              </a:rPr>
              <a:t>(.pptx) et PDF</a:t>
            </a:r>
            <a:r>
              <a:rPr lang="fr-FR" sz="1400" dirty="0">
                <a:latin typeface="Century Gothic" charset="0"/>
                <a:ea typeface="Century Gothic" charset="0"/>
                <a:cs typeface="Century Gothic" charset="0"/>
              </a:rPr>
              <a:t>.</a:t>
            </a:r>
          </a:p>
          <a:p>
            <a:endParaRPr lang="fr-FR" sz="1400" dirty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fr-FR" sz="1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>
                <a:latin typeface="Century Gothic" charset="0"/>
                <a:ea typeface="Century Gothic" charset="0"/>
                <a:cs typeface="Century Gothic" charset="0"/>
              </a:rPr>
              <a:t>Il convient de produire :</a:t>
            </a:r>
          </a:p>
          <a:p>
            <a:endParaRPr lang="fr-FR" sz="1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71463" indent="-180975">
              <a:buFont typeface="Wingdings" panose="05000000000000000000" pitchFamily="2" charset="2"/>
              <a:buChar char="ü"/>
            </a:pPr>
            <a:r>
              <a:rPr lang="fr-FR" sz="1800" dirty="0">
                <a:solidFill>
                  <a:srgbClr val="000000"/>
                </a:solidFill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 M</a:t>
            </a:r>
            <a:r>
              <a:rPr lang="fr-FR" dirty="0">
                <a:solidFill>
                  <a:srgbClr val="000000"/>
                </a:solidFill>
                <a:latin typeface="Trebuchet MS" panose="020B0603020202020204" pitchFamily="34" charset="0"/>
              </a:rPr>
              <a:t>oyens humains mobilisés et qualité de ces moyens par élément de mission 5 diapositives maximum</a:t>
            </a:r>
          </a:p>
          <a:p>
            <a:pPr marL="271463" indent="-180975">
              <a:buFont typeface="Wingdings" panose="05000000000000000000" pitchFamily="2" charset="2"/>
              <a:buChar char="ü"/>
            </a:pPr>
            <a:r>
              <a:rPr lang="fr-FR" dirty="0">
                <a:solidFill>
                  <a:srgbClr val="000000"/>
                </a:solidFill>
                <a:latin typeface="Trebuchet MS" panose="020B0603020202020204" pitchFamily="34" charset="0"/>
              </a:rPr>
              <a:t> </a:t>
            </a:r>
            <a:r>
              <a:rPr lang="fr-FR" sz="1800" dirty="0">
                <a:solidFill>
                  <a:srgbClr val="000000"/>
                </a:solidFill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Qualité de la démarche proposée par le candidat pour répondre au besoin dont la qualité des livrables proposés 20 diapositives maximum</a:t>
            </a:r>
            <a:endParaRPr lang="fr-FR" dirty="0">
              <a:solidFill>
                <a:srgbClr val="000000"/>
              </a:solidFill>
              <a:latin typeface="Trebuchet MS" panose="020B0603020202020204" pitchFamily="34" charset="0"/>
            </a:endParaRPr>
          </a:p>
          <a:p>
            <a:endParaRPr lang="fr-FR" sz="1400" dirty="0">
              <a:latin typeface="Century Gothic" charset="0"/>
              <a:ea typeface="Century Gothic" charset="0"/>
              <a:cs typeface="Century Gothic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latin typeface="Century Gothic" charset="0"/>
              <a:ea typeface="Century Gothic" charset="0"/>
              <a:cs typeface="Century Gothic" charset="0"/>
            </a:endParaRPr>
          </a:p>
          <a:p>
            <a:pPr algn="ctr"/>
            <a:r>
              <a:rPr lang="fr-FR" sz="1600" b="1" dirty="0">
                <a:latin typeface="Century Gothic" charset="0"/>
                <a:ea typeface="Century Gothic" charset="0"/>
                <a:cs typeface="Century Gothic" charset="0"/>
              </a:rPr>
              <a:t>La trame de présentation du power point est à conserver strictement</a:t>
            </a:r>
          </a:p>
          <a:p>
            <a:pPr algn="ctr"/>
            <a:endParaRPr lang="fr-FR" sz="1600" b="1" dirty="0">
              <a:latin typeface="Century Gothic" charset="0"/>
              <a:ea typeface="Century Gothic" charset="0"/>
              <a:cs typeface="Century Gothic" charset="0"/>
            </a:endParaRPr>
          </a:p>
          <a:p>
            <a:pPr algn="ctr"/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Annexes interdites sauf celles mentionnées dans le support </a:t>
            </a:r>
            <a:r>
              <a:rPr lang="fr-FR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ppt</a:t>
            </a:r>
            <a:r>
              <a:rPr lang="fr-FR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(exemple les CV)</a:t>
            </a:r>
          </a:p>
          <a:p>
            <a:pPr algn="ctr"/>
            <a:endParaRPr lang="fr-FR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diapositives présentées en plus de celles indiquées ne seront pas lues et donc pas analysées.</a:t>
            </a:r>
            <a:endParaRPr lang="fr-FR" sz="1600" b="1" dirty="0">
              <a:latin typeface="Century Gothic" charset="0"/>
              <a:ea typeface="Century Gothic" charset="0"/>
              <a:cs typeface="Century Gothic" charset="0"/>
            </a:endParaRPr>
          </a:p>
          <a:p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61F0879-7C6E-41B9-8FC7-156D8E5446E0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53D7161-5255-4C8B-BB8F-3980D355A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2590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1F82205-3C23-4A76-9E7E-19D784819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2CAA91-8AB1-EBF1-C948-758A1E263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D4C15929-5701-03A0-A961-FE1CB202B12D}"/>
              </a:ext>
            </a:extLst>
          </p:cNvPr>
          <p:cNvSpPr txBox="1">
            <a:spLocks/>
          </p:cNvSpPr>
          <p:nvPr/>
        </p:nvSpPr>
        <p:spPr>
          <a:xfrm>
            <a:off x="722312" y="3175829"/>
            <a:ext cx="7242367" cy="7767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dirty="0">
                <a:solidFill>
                  <a:srgbClr val="000000"/>
                </a:solidFill>
                <a:effectLst/>
                <a:latin typeface="Trebuchet MS" panose="020B0603020202020204" pitchFamily="34" charset="0"/>
                <a:ea typeface="Trebuchet MS" panose="020B0603020202020204" pitchFamily="34" charset="0"/>
                <a:cs typeface="Trebuchet MS" panose="020B0603020202020204" pitchFamily="34" charset="0"/>
              </a:rPr>
              <a:t>1- Moyens humains mobilisés et qualité de ces moyens par élément de mission </a:t>
            </a:r>
            <a:endParaRPr lang="fr-FR" sz="2400" b="0" dirty="0">
              <a:solidFill>
                <a:schemeClr val="tx1"/>
              </a:solidFill>
              <a:latin typeface="Century Gothic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C2C6E4-09A2-1E5F-3C64-0F732CDBAAA6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BB23068-31D9-62C8-941D-EF7A92279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3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8886809-8CBE-84B8-931E-867198EB71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71" y="236963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2234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933855" y="1594371"/>
            <a:ext cx="78644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(5 diapositives maximum ):</a:t>
            </a:r>
          </a:p>
          <a:p>
            <a:endParaRPr lang="fr-FR" sz="1400" dirty="0"/>
          </a:p>
          <a:p>
            <a:pPr>
              <a:buFont typeface="Arial" panose="020B0604020202020204" pitchFamily="34" charset="0"/>
              <a:buChar char="•"/>
            </a:pPr>
            <a:endParaRPr lang="fr-FR" sz="1000" dirty="0"/>
          </a:p>
          <a:p>
            <a:pPr marL="447675">
              <a:defRPr/>
            </a:pPr>
            <a:endParaRPr lang="fr-FR" sz="900" dirty="0">
              <a:solidFill>
                <a:prstClr val="black"/>
              </a:solidFill>
              <a:latin typeface="Calibri" panose="020F0502020204030204"/>
            </a:endParaRPr>
          </a:p>
          <a:p>
            <a:endParaRPr lang="fr-FR" sz="900" dirty="0"/>
          </a:p>
          <a:p>
            <a:endParaRPr lang="fr-FR" sz="1400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343B0CF-D1F2-46C6-8D47-9235483A9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4</a:t>
            </a:fld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F5C153E-DF88-07F2-FA97-5AB9C3E11D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60" y="246691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6572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1F82205-3C23-4A76-9E7E-19D784819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2CAA91-8AB1-EBF1-C948-758A1E263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D4C15929-5701-03A0-A961-FE1CB202B12D}"/>
              </a:ext>
            </a:extLst>
          </p:cNvPr>
          <p:cNvSpPr txBox="1">
            <a:spLocks/>
          </p:cNvSpPr>
          <p:nvPr/>
        </p:nvSpPr>
        <p:spPr>
          <a:xfrm>
            <a:off x="722312" y="3458111"/>
            <a:ext cx="7242367" cy="4945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dirty="0">
                <a:solidFill>
                  <a:srgbClr val="000000"/>
                </a:solidFill>
                <a:latin typeface="Trebuchet MS" panose="020B0603020202020204" pitchFamily="34" charset="0"/>
              </a:rPr>
              <a:t>2-Qualité de la démarche proposée par le candidat pour répondre au besoin dont la qualité des livrables proposés 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C2C6E4-09A2-1E5F-3C64-0F732CDBAAA6}"/>
              </a:ext>
            </a:extLst>
          </p:cNvPr>
          <p:cNvSpPr/>
          <p:nvPr/>
        </p:nvSpPr>
        <p:spPr>
          <a:xfrm>
            <a:off x="-1" y="6008816"/>
            <a:ext cx="887767" cy="776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BB23068-31D9-62C8-941D-EF7A92279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5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8886809-8CBE-84B8-931E-867198EB71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71" y="236963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7395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933855" y="1594371"/>
            <a:ext cx="78644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(20 diapositives maximum ):</a:t>
            </a:r>
          </a:p>
          <a:p>
            <a:endParaRPr lang="fr-FR" sz="1400" dirty="0"/>
          </a:p>
          <a:p>
            <a:pPr>
              <a:buFont typeface="Arial" panose="020B0604020202020204" pitchFamily="34" charset="0"/>
              <a:buChar char="•"/>
            </a:pPr>
            <a:endParaRPr lang="fr-FR" sz="1000" dirty="0"/>
          </a:p>
          <a:p>
            <a:pPr marL="447675">
              <a:defRPr/>
            </a:pPr>
            <a:endParaRPr lang="fr-FR" sz="900" dirty="0">
              <a:solidFill>
                <a:prstClr val="black"/>
              </a:solidFill>
              <a:latin typeface="Calibri" panose="020F0502020204030204"/>
            </a:endParaRPr>
          </a:p>
          <a:p>
            <a:endParaRPr lang="fr-FR" sz="900" dirty="0"/>
          </a:p>
          <a:p>
            <a:endParaRPr lang="fr-FR" sz="1400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343B0CF-D1F2-46C6-8D47-9235483A9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6</a:t>
            </a:fld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F5C153E-DF88-07F2-FA97-5AB9C3E11D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60" y="246691"/>
            <a:ext cx="1418590" cy="66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29835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697cc75-1aaa-4b68-a48e-593aa534b56d">
      <Terms xmlns="http://schemas.microsoft.com/office/infopath/2007/PartnerControls"/>
    </lcf76f155ced4ddcb4097134ff3c332f>
    <TaxCatchAll xmlns="a8616a7f-141c-4ed7-8436-c49acd6d9e4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CDD6FB597564458181716DCF29E531" ma:contentTypeVersion="12" ma:contentTypeDescription="Crée un document." ma:contentTypeScope="" ma:versionID="3e1ae674fce48319e38b303f8cabf35f">
  <xsd:schema xmlns:xsd="http://www.w3.org/2001/XMLSchema" xmlns:xs="http://www.w3.org/2001/XMLSchema" xmlns:p="http://schemas.microsoft.com/office/2006/metadata/properties" xmlns:ns2="2697cc75-1aaa-4b68-a48e-593aa534b56d" xmlns:ns3="a8616a7f-141c-4ed7-8436-c49acd6d9e48" targetNamespace="http://schemas.microsoft.com/office/2006/metadata/properties" ma:root="true" ma:fieldsID="b047950350c2ec377f3b87cbf1bde3ea" ns2:_="" ns3:_="">
    <xsd:import namespace="2697cc75-1aaa-4b68-a48e-593aa534b56d"/>
    <xsd:import namespace="a8616a7f-141c-4ed7-8436-c49acd6d9e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97cc75-1aaa-4b68-a48e-593aa534b5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b506004d-0bbe-47a6-bbcf-da7378ed4d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616a7f-141c-4ed7-8436-c49acd6d9e48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f1aa032-8f29-4be2-acf2-86a7db7eb9f4}" ma:internalName="TaxCatchAll" ma:showField="CatchAllData" ma:web="a8616a7f-141c-4ed7-8436-c49acd6d9e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7C1E64A-E709-4894-ADF4-E28A72C016E2}">
  <ds:schemaRefs>
    <ds:schemaRef ds:uri="http://schemas.microsoft.com/office/2006/metadata/properties"/>
    <ds:schemaRef ds:uri="http://schemas.microsoft.com/office/infopath/2007/PartnerControls"/>
    <ds:schemaRef ds:uri="2697cc75-1aaa-4b68-a48e-593aa534b56d"/>
    <ds:schemaRef ds:uri="a8616a7f-141c-4ed7-8436-c49acd6d9e48"/>
  </ds:schemaRefs>
</ds:datastoreItem>
</file>

<file path=customXml/itemProps2.xml><?xml version="1.0" encoding="utf-8"?>
<ds:datastoreItem xmlns:ds="http://schemas.openxmlformats.org/officeDocument/2006/customXml" ds:itemID="{C75C8438-8AC3-416A-B4CE-D34D850F402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5405BA-CB02-4D8E-8D6B-DA759A4757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97cc75-1aaa-4b68-a48e-593aa534b56d"/>
    <ds:schemaRef ds:uri="a8616a7f-141c-4ed7-8436-c49acd6d9e4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</TotalTime>
  <Words>194</Words>
  <Application>Microsoft Office PowerPoint</Application>
  <PresentationFormat>Affichage à l'écran (4:3)</PresentationFormat>
  <Paragraphs>37</Paragraphs>
  <Slides>6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Times New Roman</vt:lpstr>
      <vt:lpstr>Trebuchet MS</vt:lpstr>
      <vt:lpstr>Wingdings</vt:lpstr>
      <vt:lpstr>Thème Office</vt:lpstr>
      <vt:lpstr>Cadre de réponse obligatoire  Marché d’Assistance technique à Maîtrise d’Ouvrage</vt:lpstr>
      <vt:lpstr>Mode d’emploi  du cadre de réponse</vt:lpstr>
      <vt:lpstr>Présentation PowerPoint</vt:lpstr>
      <vt:lpstr>Présentation PowerPoint</vt:lpstr>
      <vt:lpstr>Présentation PowerPoint</vt:lpstr>
      <vt:lpstr>Présentation PowerPoint</vt:lpstr>
    </vt:vector>
  </TitlesOfParts>
  <Company>Itaq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Cadre de réponse LMH</dc:title>
  <dc:creator>Jerome Labbaye</dc:creator>
  <cp:lastModifiedBy>CHAZEAUD Emilien</cp:lastModifiedBy>
  <cp:revision>155</cp:revision>
  <cp:lastPrinted>2019-05-06T08:45:52Z</cp:lastPrinted>
  <dcterms:created xsi:type="dcterms:W3CDTF">2014-09-24T15:37:46Z</dcterms:created>
  <dcterms:modified xsi:type="dcterms:W3CDTF">2025-09-17T12:10:45Z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0x010100F3CDD6FB597564458181716DCF29E531</vt:lpwstr>
  </property>
</Properties>
</file>